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2.jpeg" ContentType="image/jpeg"/>
  <Override PartName="/ppt/theme/theme2.xml" ContentType="application/vnd.openxmlformats-officedocument.theme+xml"/>
  <Override PartName="/ppt/notesSlides/notesSlide1.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s>

</file>

<file path=ppt/media/image1.gif>
</file>

<file path=ppt/media/image1.jpeg>
</file>

<file path=ppt/media/image1.png>
</file>

<file path=ppt/media/image1.tif>
</file>

<file path=ppt/media/image2.jpeg>
</file>

<file path=ppt/media/image2.png>
</file>

<file path=ppt/media/image3.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p:nvPr>
            <p:ph type="sldImg"/>
          </p:nvPr>
        </p:nvSpPr>
        <p:spPr>
          <a:xfrm>
            <a:off x="1143000" y="685800"/>
            <a:ext cx="4572000" cy="3429000"/>
          </a:xfrm>
          <a:prstGeom prst="rect">
            <a:avLst/>
          </a:prstGeom>
        </p:spPr>
        <p:txBody>
          <a:bodyPr/>
          <a:lstStyle/>
          <a:p>
            <a:pPr/>
          </a:p>
        </p:txBody>
      </p:sp>
      <p:sp>
        <p:nvSpPr>
          <p:cNvPr id="123" name="Shape 12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8" name="Shape 178"/>
          <p:cNvSpPr/>
          <p:nvPr>
            <p:ph type="sldImg"/>
          </p:nvPr>
        </p:nvSpPr>
        <p:spPr>
          <a:prstGeom prst="rect">
            <a:avLst/>
          </a:prstGeom>
        </p:spPr>
        <p:txBody>
          <a:bodyPr/>
          <a:lstStyle/>
          <a:p>
            <a:pPr/>
          </a:p>
        </p:txBody>
      </p:sp>
      <p:sp>
        <p:nvSpPr>
          <p:cNvPr id="179" name="Shape 179"/>
          <p:cNvSpPr/>
          <p:nvPr>
            <p:ph type="body" sz="quarter" idx="1"/>
          </p:nvPr>
        </p:nvSpPr>
        <p:spPr>
          <a:prstGeom prst="rect">
            <a:avLst/>
          </a:prstGeom>
        </p:spPr>
        <p:txBody>
          <a:bodyPr/>
          <a:lstStyle/>
          <a:p>
            <a:pPr/>
            <a:r>
              <a:t>Assignment: present a different exploration of the EPA CO dataset</a:t>
            </a:r>
          </a:p>
          <a:p>
            <a:pPr/>
            <a:r>
              <a:t>Consider: </a:t>
            </a:r>
          </a:p>
          <a:p>
            <a:pPr/>
            <a:r>
              <a:t>plotting the changes at different places</a:t>
            </a:r>
          </a:p>
          <a:p>
            <a:pPr/>
            <a:r>
              <a:t>finding correlated temporal developments</a:t>
            </a:r>
          </a:p>
          <a:p>
            <a:pPr/>
            <a:r>
              <a:t>finding clusters with fast and slow decrease</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Sl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Title Text"/>
          <p:cNvSpPr txBox="1"/>
          <p:nvPr>
            <p:ph type="title"/>
          </p:nvPr>
        </p:nvSpPr>
        <p:spPr>
          <a:xfrm>
            <a:off x="685800" y="2130425"/>
            <a:ext cx="7772400" cy="1470025"/>
          </a:xfrm>
          <a:prstGeom prst="rect">
            <a:avLst/>
          </a:prstGeom>
        </p:spPr>
        <p:txBody>
          <a:bodyPr/>
          <a:lstStyle/>
          <a:p>
            <a:pPr/>
            <a:r>
              <a:t>Title Text</a:t>
            </a:r>
          </a:p>
        </p:txBody>
      </p:sp>
      <p:sp>
        <p:nvSpPr>
          <p:cNvPr id="13"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95" name="Title Text"/>
          <p:cNvSpPr txBox="1"/>
          <p:nvPr>
            <p:ph type="title"/>
          </p:nvPr>
        </p:nvSpPr>
        <p:spPr>
          <a:prstGeom prst="rect">
            <a:avLst/>
          </a:prstGeom>
        </p:spPr>
        <p:txBody>
          <a:bodyPr/>
          <a:lstStyle/>
          <a:p>
            <a:pPr/>
            <a:r>
              <a:t>Title Text</a:t>
            </a:r>
          </a:p>
        </p:txBody>
      </p:sp>
      <p:sp>
        <p:nvSpPr>
          <p:cNvPr id="9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104" name="Title Text"/>
          <p:cNvSpPr txBox="1"/>
          <p:nvPr>
            <p:ph type="title"/>
          </p:nvPr>
        </p:nvSpPr>
        <p:spPr>
          <a:xfrm>
            <a:off x="6629400" y="274638"/>
            <a:ext cx="2057400" cy="5851526"/>
          </a:xfrm>
          <a:prstGeom prst="rect">
            <a:avLst/>
          </a:prstGeom>
        </p:spPr>
        <p:txBody>
          <a:bodyPr/>
          <a:lstStyle/>
          <a:p>
            <a:pPr/>
            <a:r>
              <a:t>Title Text</a:t>
            </a:r>
          </a:p>
        </p:txBody>
      </p:sp>
      <p:sp>
        <p:nvSpPr>
          <p:cNvPr id="105" name="Body Level One…"/>
          <p:cNvSpPr txBox="1"/>
          <p:nvPr>
            <p:ph type="body" idx="1"/>
          </p:nvPr>
        </p:nvSpPr>
        <p:spPr>
          <a:xfrm>
            <a:off x="457200" y="274638"/>
            <a:ext cx="6019800" cy="58515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pic>
        <p:nvPicPr>
          <p:cNvPr id="113"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114" name="Title Text"/>
          <p:cNvSpPr txBox="1"/>
          <p:nvPr>
            <p:ph type="title"/>
          </p:nvPr>
        </p:nvSpPr>
        <p:spPr>
          <a:prstGeom prst="rect">
            <a:avLst/>
          </a:prstGeom>
        </p:spPr>
        <p:txBody>
          <a:bodyPr/>
          <a:lstStyle/>
          <a:p>
            <a:pPr/>
            <a:r>
              <a:t>Title Text</a:t>
            </a:r>
          </a:p>
        </p:txBody>
      </p:sp>
      <p:sp>
        <p:nvSpPr>
          <p:cNvPr id="11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2"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p:nvPr>
            <p:ph type="title"/>
          </p:nvPr>
        </p:nvSpPr>
        <p:spPr>
          <a:prstGeom prst="rect">
            <a:avLst/>
          </a:prstGeom>
        </p:spPr>
        <p:txBody>
          <a:bodyPr/>
          <a:lstStyle/>
          <a:p>
            <a:pPr/>
            <a:r>
              <a:t>Title Text</a:t>
            </a:r>
          </a:p>
        </p:txBody>
      </p:sp>
      <p:sp>
        <p:nvSpPr>
          <p:cNvPr id="42" name="Body Level One…"/>
          <p:cNvSpPr txBox="1"/>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2" name="Text Placeholder 4"/>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75"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6"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Text Placeholder 3"/>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85"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6" name="Picture Placeholder 2"/>
          <p:cNvSpPr/>
          <p:nvPr>
            <p:ph type="pic" sz="half" idx="13"/>
          </p:nvPr>
        </p:nvSpPr>
        <p:spPr>
          <a:xfrm>
            <a:off x="1792288" y="612775"/>
            <a:ext cx="5486401" cy="4114800"/>
          </a:xfrm>
          <a:prstGeom prst="rect">
            <a:avLst/>
          </a:prstGeom>
        </p:spPr>
        <p:txBody>
          <a:bodyPr lIns="91439" rIns="91439">
            <a:noAutofit/>
          </a:bodyPr>
          <a:lstStyle/>
          <a:p>
            <a:pPr/>
          </a:p>
        </p:txBody>
      </p:sp>
      <p:sp>
        <p:nvSpPr>
          <p:cNvPr id="87"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3"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28176" y="6404292"/>
            <a:ext cx="258624" cy="269241"/>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png"/><Relationship Id="rId3" Type="http://schemas.openxmlformats.org/officeDocument/2006/relationships/image" Target="../media/image3.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gif"/></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tif"/></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5" name="Title 1"/>
          <p:cNvSpPr txBox="1"/>
          <p:nvPr>
            <p:ph type="ctrTitle"/>
          </p:nvPr>
        </p:nvSpPr>
        <p:spPr>
          <a:xfrm>
            <a:off x="685800" y="2130425"/>
            <a:ext cx="7772400" cy="1010543"/>
          </a:xfrm>
          <a:prstGeom prst="rect">
            <a:avLst/>
          </a:prstGeom>
        </p:spPr>
        <p:txBody>
          <a:bodyPr/>
          <a:lstStyle>
            <a:lvl1pPr defTabSz="493776">
              <a:defRPr sz="3240">
                <a:latin typeface="BankGothic Lt BT"/>
                <a:ea typeface="BankGothic Lt BT"/>
                <a:cs typeface="BankGothic Lt BT"/>
                <a:sym typeface="BankGothic Lt BT"/>
              </a:defRPr>
            </a:lvl1pPr>
          </a:lstStyle>
          <a:p>
            <a:pPr/>
            <a:r>
              <a:t>AI and Machine Learning for IoT Big Data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6" name="Data fields"/>
          <p:cNvSpPr txBox="1"/>
          <p:nvPr>
            <p:ph type="title"/>
          </p:nvPr>
        </p:nvSpPr>
        <p:spPr>
          <a:prstGeom prst="rect">
            <a:avLst/>
          </a:prstGeom>
        </p:spPr>
        <p:txBody>
          <a:bodyPr/>
          <a:lstStyle/>
          <a:p>
            <a:pPr/>
            <a:r>
              <a:t>Data fields</a:t>
            </a:r>
          </a:p>
        </p:txBody>
      </p:sp>
      <p:sp>
        <p:nvSpPr>
          <p:cNvPr id="157" name="Method Name: A short description of the processes, equipment, and protocols used in gathering and measuring the sample.…"/>
          <p:cNvSpPr txBox="1"/>
          <p:nvPr>
            <p:ph type="body" idx="1"/>
          </p:nvPr>
        </p:nvSpPr>
        <p:spPr>
          <a:xfrm>
            <a:off x="833784" y="1852662"/>
            <a:ext cx="7476432" cy="4502101"/>
          </a:xfrm>
          <a:prstGeom prst="rect">
            <a:avLst/>
          </a:prstGeom>
        </p:spPr>
        <p:txBody>
          <a:bodyPr/>
          <a:lstStyle/>
          <a:p>
            <a:pPr marL="347578" indent="-347578">
              <a:buFontTx/>
              <a:buAutoNum type="arabicPeriod" startAt="20"/>
              <a:defRPr sz="1600"/>
            </a:pPr>
            <a:r>
              <a:t>Method Name: A short description of the processes, equipment, and protocols used in gathering and measuring the sample.</a:t>
            </a:r>
          </a:p>
          <a:p>
            <a:pPr marL="347578" indent="-347578">
              <a:buFontTx/>
              <a:buAutoNum type="arabicPeriod" startAt="20"/>
              <a:defRPr sz="1600"/>
            </a:pPr>
            <a:r>
              <a:t>Local Site Name: The name of the site (if any) given by the State, local, or tribal air pollution control agency that operates it.</a:t>
            </a:r>
          </a:p>
          <a:p>
            <a:pPr marL="347578" indent="-347578">
              <a:buFontTx/>
              <a:buAutoNum type="arabicPeriod" startAt="20"/>
              <a:defRPr sz="1600"/>
            </a:pPr>
            <a:r>
              <a:t>Address: The approximate street address of the monitoring site.</a:t>
            </a:r>
          </a:p>
          <a:p>
            <a:pPr marL="347578" indent="-347578">
              <a:buFontTx/>
              <a:buAutoNum type="arabicPeriod" startAt="20"/>
              <a:defRPr sz="1600"/>
            </a:pPr>
            <a:r>
              <a:t>State Name: The name of the state where the monitoring site is located.</a:t>
            </a:r>
          </a:p>
          <a:p>
            <a:pPr marL="347578" indent="-347578">
              <a:buFontTx/>
              <a:buAutoNum type="arabicPeriod" startAt="20"/>
              <a:defRPr sz="1600"/>
            </a:pPr>
            <a:r>
              <a:t>County Name: The name of the county where the monitoring site is located.</a:t>
            </a:r>
          </a:p>
          <a:p>
            <a:pPr marL="347578" indent="-347578">
              <a:buFontTx/>
              <a:buAutoNum type="arabicPeriod" startAt="20"/>
              <a:defRPr sz="1600"/>
            </a:pPr>
            <a:r>
              <a:t>City Name: The name of the city where the monitoring site is located. This represents the legal incorporated boundaries of cities and not urban areas.</a:t>
            </a:r>
          </a:p>
          <a:p>
            <a:pPr marL="347578" indent="-347578">
              <a:buFontTx/>
              <a:buAutoNum type="arabicPeriod" startAt="20"/>
              <a:defRPr sz="1600"/>
            </a:pPr>
            <a:r>
              <a:t>CBSA Name: The name of the core bases statistical area (metropolitan area) where the monitoring site is located.</a:t>
            </a:r>
          </a:p>
          <a:p>
            <a:pPr marL="347578" indent="-347578">
              <a:buFontTx/>
              <a:buAutoNum type="arabicPeriod" startAt="20"/>
              <a:defRPr sz="1600"/>
            </a:pPr>
            <a:r>
              <a:t>Date of Last Change: The date the last time any numeric values in this record were updated in the AQS data system.</a:t>
            </a:r>
          </a:p>
        </p:txBody>
      </p:sp>
      <p:sp>
        <p:nvSpPr>
          <p:cNvPr id="158"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0" name="The “Feature engineering” Kernel"/>
          <p:cNvSpPr txBox="1"/>
          <p:nvPr>
            <p:ph type="title"/>
          </p:nvPr>
        </p:nvSpPr>
        <p:spPr>
          <a:prstGeom prst="rect">
            <a:avLst/>
          </a:prstGeom>
        </p:spPr>
        <p:txBody>
          <a:bodyPr/>
          <a:lstStyle/>
          <a:p>
            <a:pPr/>
            <a:r>
              <a:t>The “Feature engineering” Kernel</a:t>
            </a:r>
          </a:p>
        </p:txBody>
      </p:sp>
      <p:sp>
        <p:nvSpPr>
          <p:cNvPr id="161" name="Kaggle supports datasets and kernels…"/>
          <p:cNvSpPr txBox="1"/>
          <p:nvPr>
            <p:ph type="body" idx="1"/>
          </p:nvPr>
        </p:nvSpPr>
        <p:spPr>
          <a:prstGeom prst="rect">
            <a:avLst/>
          </a:prstGeom>
        </p:spPr>
        <p:txBody>
          <a:bodyPr/>
          <a:lstStyle/>
          <a:p>
            <a:pPr/>
            <a:r>
              <a:t>Kaggle supports datasets and kernels</a:t>
            </a:r>
          </a:p>
          <a:p>
            <a:pPr/>
            <a:r>
              <a:t>Kernels are scripts for performing some operation on a dataset</a:t>
            </a:r>
          </a:p>
          <a:p>
            <a:pPr/>
            <a:r>
              <a:t>The “EPA CO dataset” has an attached kernel that reads the data, plots it geographically, and starts analyzing it with sklearn</a:t>
            </a:r>
          </a:p>
          <a:p>
            <a:pPr/>
            <a:r>
              <a:t>Start from the “Feature Engineering” kernel:</a:t>
            </a:r>
          </a:p>
        </p:txBody>
      </p:sp>
      <p:sp>
        <p:nvSpPr>
          <p:cNvPr id="162" name="https://www.kaggle.com/dronio/feature-engineering?scriptVersionId=1341036"/>
          <p:cNvSpPr txBox="1"/>
          <p:nvPr/>
        </p:nvSpPr>
        <p:spPr>
          <a:xfrm>
            <a:off x="849605" y="5480941"/>
            <a:ext cx="744479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https://www.kaggle.com/dronio/feature-engineering?scriptVersionId=1341036</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4" name="First look at the data with Pandas"/>
          <p:cNvSpPr txBox="1"/>
          <p:nvPr>
            <p:ph type="title"/>
          </p:nvPr>
        </p:nvSpPr>
        <p:spPr>
          <a:prstGeom prst="rect">
            <a:avLst/>
          </a:prstGeom>
        </p:spPr>
        <p:txBody>
          <a:bodyPr/>
          <a:lstStyle/>
          <a:p>
            <a:pPr/>
            <a:r>
              <a:t>First look at the data with Pandas</a:t>
            </a:r>
          </a:p>
        </p:txBody>
      </p:sp>
      <p:pic>
        <p:nvPicPr>
          <p:cNvPr id="165" name="Picture Placeholder 2" descr="Picture Placeholder 2"/>
          <p:cNvPicPr>
            <a:picLocks noChangeAspect="1"/>
          </p:cNvPicPr>
          <p:nvPr>
            <p:ph type="pic" idx="13"/>
          </p:nvPr>
        </p:nvPicPr>
        <p:blipFill>
          <a:blip r:embed="rId2">
            <a:extLst/>
          </a:blip>
          <a:srcRect l="0" t="0" r="0" b="0"/>
          <a:stretch>
            <a:fillRect/>
          </a:stretch>
        </p:blipFill>
        <p:spPr>
          <a:xfrm>
            <a:off x="1230323" y="1058266"/>
            <a:ext cx="6683253" cy="1806874"/>
          </a:xfrm>
          <a:prstGeom prst="rect">
            <a:avLst/>
          </a:prstGeom>
        </p:spPr>
      </p:pic>
      <p:sp>
        <p:nvSpPr>
          <p:cNvPr id="166" name="Using downloaded and uncompressed local file…"/>
          <p:cNvSpPr txBox="1"/>
          <p:nvPr>
            <p:ph type="body" sz="quarter" idx="1"/>
          </p:nvPr>
        </p:nvSpPr>
        <p:spPr>
          <a:prstGeom prst="rect">
            <a:avLst/>
          </a:prstGeom>
        </p:spPr>
        <p:txBody>
          <a:bodyPr/>
          <a:lstStyle/>
          <a:p>
            <a:pPr/>
            <a:r>
              <a:t>Using downloaded and uncompressed local file</a:t>
            </a:r>
          </a:p>
          <a:p>
            <a:pPr/>
            <a:r>
              <a:t>Checking data format, statistical distribution of main data item</a:t>
            </a:r>
          </a:p>
        </p:txBody>
      </p:sp>
      <p:pic>
        <p:nvPicPr>
          <p:cNvPr id="167" name="Picture Placeholder 2" descr="Picture Placeholder 2"/>
          <p:cNvPicPr>
            <a:picLocks noChangeAspect="1"/>
          </p:cNvPicPr>
          <p:nvPr/>
        </p:nvPicPr>
        <p:blipFill>
          <a:blip r:embed="rId3">
            <a:extLst/>
          </a:blip>
          <a:srcRect l="0" t="0" r="0" b="0"/>
          <a:stretch>
            <a:fillRect/>
          </a:stretch>
        </p:blipFill>
        <p:spPr>
          <a:xfrm>
            <a:off x="1230109" y="3059806"/>
            <a:ext cx="6683789" cy="1546305"/>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9" name="What can we do with the data?"/>
          <p:cNvSpPr txBox="1"/>
          <p:nvPr>
            <p:ph type="title"/>
          </p:nvPr>
        </p:nvSpPr>
        <p:spPr>
          <a:prstGeom prst="rect">
            <a:avLst/>
          </a:prstGeom>
        </p:spPr>
        <p:txBody>
          <a:bodyPr/>
          <a:lstStyle/>
          <a:p>
            <a:pPr/>
            <a:r>
              <a:t>What can we do with the data?</a:t>
            </a:r>
          </a:p>
        </p:txBody>
      </p:sp>
      <p:sp>
        <p:nvSpPr>
          <p:cNvPr id="170" name="Find the range of CO pollution in different years…"/>
          <p:cNvSpPr txBox="1"/>
          <p:nvPr>
            <p:ph type="body" idx="1"/>
          </p:nvPr>
        </p:nvSpPr>
        <p:spPr>
          <a:prstGeom prst="rect">
            <a:avLst/>
          </a:prstGeom>
        </p:spPr>
        <p:txBody>
          <a:bodyPr/>
          <a:lstStyle/>
          <a:p>
            <a:pPr/>
            <a:r>
              <a:t>Find the range of CO pollution in different years</a:t>
            </a:r>
          </a:p>
          <a:p>
            <a:pPr/>
            <a:r>
              <a:t>Pick up more polluted places, plot them</a:t>
            </a:r>
          </a:p>
          <a:p>
            <a:pPr/>
            <a:r>
              <a:t>Index the data by date</a:t>
            </a:r>
          </a:p>
          <a:p>
            <a:pPr/>
            <a:r>
              <a:t>Plot the polluted areas by years</a:t>
            </a:r>
          </a:p>
          <a:p>
            <a:pPr/>
            <a:r>
              <a:t>(next step might be trying to predict next year)</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2" name="Areas with pollution over 2 standard deviations"/>
          <p:cNvSpPr txBox="1"/>
          <p:nvPr>
            <p:ph type="title"/>
          </p:nvPr>
        </p:nvSpPr>
        <p:spPr>
          <a:prstGeom prst="rect">
            <a:avLst/>
          </a:prstGeom>
        </p:spPr>
        <p:txBody>
          <a:bodyPr/>
          <a:lstStyle/>
          <a:p>
            <a:pPr/>
            <a:r>
              <a:t>Areas with pollution over 2 standard deviations</a:t>
            </a:r>
          </a:p>
        </p:txBody>
      </p:sp>
      <p:pic>
        <p:nvPicPr>
          <p:cNvPr id="173" name="pollute.gif" descr="pollute.gif"/>
          <p:cNvPicPr>
            <a:picLocks noChangeAspect="0"/>
          </p:cNvPicPr>
          <p:nvPr>
            <p:ph type="pic" idx="13"/>
          </p:nvPr>
        </p:nvPicPr>
        <p:blipFill>
          <a:blip r:embed="rId2">
            <a:extLst/>
          </a:blip>
          <a:stretch>
            <a:fillRect/>
          </a:stretch>
        </p:blipFill>
        <p:spPr>
          <a:xfrm>
            <a:off x="1792288" y="842517"/>
            <a:ext cx="5486401" cy="3655316"/>
          </a:xfrm>
          <a:prstGeom prst="rect">
            <a:avLst/>
          </a:prstGeom>
        </p:spPr>
      </p:pic>
      <p:sp>
        <p:nvSpPr>
          <p:cNvPr id="174" name="The yearly changes indicate some trend - what is that?"/>
          <p:cNvSpPr txBox="1"/>
          <p:nvPr>
            <p:ph type="body" sz="quarter" idx="1"/>
          </p:nvPr>
        </p:nvSpPr>
        <p:spPr>
          <a:prstGeom prst="rect">
            <a:avLst/>
          </a:prstGeom>
        </p:spPr>
        <p:txBody>
          <a:bodyPr/>
          <a:lstStyle/>
          <a:p>
            <a:pPr/>
            <a:r>
              <a:t>The yearly changes indicate some trend - what is that?</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6" name="Self-study hints"/>
          <p:cNvSpPr txBox="1"/>
          <p:nvPr>
            <p:ph type="title"/>
          </p:nvPr>
        </p:nvSpPr>
        <p:spPr>
          <a:prstGeom prst="rect">
            <a:avLst/>
          </a:prstGeom>
        </p:spPr>
        <p:txBody>
          <a:bodyPr/>
          <a:lstStyle/>
          <a:p>
            <a:pPr/>
            <a:r>
              <a:t>Self-study hints</a:t>
            </a:r>
          </a:p>
        </p:txBody>
      </p:sp>
      <p:sp>
        <p:nvSpPr>
          <p:cNvPr id="177" name="Dig deeper! What is the micro-structure, in space and time? Is the change linear, log?…"/>
          <p:cNvSpPr txBox="1"/>
          <p:nvPr>
            <p:ph type="body" idx="1"/>
          </p:nvPr>
        </p:nvSpPr>
        <p:spPr>
          <a:prstGeom prst="rect">
            <a:avLst/>
          </a:prstGeom>
        </p:spPr>
        <p:txBody>
          <a:bodyPr/>
          <a:lstStyle/>
          <a:p>
            <a:pPr/>
            <a:r>
              <a:t>Dig deeper! What is the micro-structure, in space and time? Is the change linear, log?</a:t>
            </a:r>
          </a:p>
          <a:p>
            <a:pPr/>
            <a:r>
              <a:t>Try finding correlations! What changes together with what else? Why?</a:t>
            </a:r>
          </a:p>
          <a:p>
            <a:pPr/>
            <a:r>
              <a:t>Try to find related information!</a:t>
            </a:r>
          </a:p>
          <a:p>
            <a:pPr lvl="1" marL="800100" indent="-342900">
              <a:buChar char="•"/>
            </a:pPr>
            <a:r>
              <a:t>Traffic volumes (place, time)</a:t>
            </a:r>
          </a:p>
          <a:p>
            <a:pPr lvl="1" marL="800100" indent="-342900">
              <a:buChar char="•"/>
            </a:pPr>
            <a:r>
              <a:t>Car emission standard changes</a:t>
            </a:r>
            <a:br/>
            <a:r>
              <a:t>Can we find good predictors for trends?</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1" name="Summary of the lecture"/>
          <p:cNvSpPr txBox="1"/>
          <p:nvPr>
            <p:ph type="title"/>
          </p:nvPr>
        </p:nvSpPr>
        <p:spPr>
          <a:prstGeom prst="rect">
            <a:avLst/>
          </a:prstGeom>
        </p:spPr>
        <p:txBody>
          <a:bodyPr/>
          <a:lstStyle/>
          <a:p>
            <a:pPr/>
            <a:r>
              <a:t>Summary of the lecture</a:t>
            </a:r>
          </a:p>
        </p:txBody>
      </p:sp>
      <p:sp>
        <p:nvSpPr>
          <p:cNvPr id="182" name="We have learned about using the Pandas library and other Python libraries for analyzing a large spatio-temporal sensory dataset.…"/>
          <p:cNvSpPr txBox="1"/>
          <p:nvPr>
            <p:ph type="body" idx="1"/>
          </p:nvPr>
        </p:nvSpPr>
        <p:spPr>
          <a:xfrm>
            <a:off x="457200" y="1600200"/>
            <a:ext cx="8229600" cy="4827758"/>
          </a:xfrm>
          <a:prstGeom prst="rect">
            <a:avLst/>
          </a:prstGeom>
        </p:spPr>
        <p:txBody>
          <a:bodyPr/>
          <a:lstStyle/>
          <a:p>
            <a:pPr marL="0" indent="0">
              <a:buSzTx/>
              <a:buFontTx/>
              <a:buNone/>
            </a:pPr>
            <a:r>
              <a:t>We have learned about using the Pandas library and other Python libraries for analyzing a large spatio-temporal sensory dataset.</a:t>
            </a:r>
          </a:p>
          <a:p>
            <a:pPr marL="0" indent="0">
              <a:buSzTx/>
              <a:buFontTx/>
              <a:buNone/>
            </a:pPr>
            <a:r>
              <a:t>In this specific case, dynamic visualization seems to let us develop a general understanding of the process behind the data. We have to be careful, however, not to imagine that this will always be the case.</a:t>
            </a:r>
          </a:p>
          <a:p>
            <a:pPr marL="0" indent="0">
              <a:buSzTx/>
              <a:buFontTx/>
              <a:buNone/>
            </a:pPr>
            <a:r>
              <a:t>This case study requires active experimenting.</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7" name="Title 1"/>
          <p:cNvSpPr txBox="1"/>
          <p:nvPr>
            <p:ph type="ctrTitle"/>
          </p:nvPr>
        </p:nvSpPr>
        <p:spPr>
          <a:xfrm>
            <a:off x="685800" y="2130425"/>
            <a:ext cx="7772400" cy="1010543"/>
          </a:xfrm>
          <a:prstGeom prst="rect">
            <a:avLst/>
          </a:prstGeom>
        </p:spPr>
        <p:txBody>
          <a:bodyPr/>
          <a:lstStyle>
            <a:lvl1pPr>
              <a:defRPr sz="6000">
                <a:latin typeface="BankGothic Lt BT"/>
                <a:ea typeface="BankGothic Lt BT"/>
                <a:cs typeface="BankGothic Lt BT"/>
                <a:sym typeface="BankGothic Lt BT"/>
              </a:defRPr>
            </a:lvl1pPr>
          </a:lstStyle>
          <a:p>
            <a:pPr/>
            <a:r>
              <a:t>Case study 3</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9" name="Outline of the lecture"/>
          <p:cNvSpPr txBox="1"/>
          <p:nvPr>
            <p:ph type="title"/>
          </p:nvPr>
        </p:nvSpPr>
        <p:spPr>
          <a:prstGeom prst="rect">
            <a:avLst/>
          </a:prstGeom>
        </p:spPr>
        <p:txBody>
          <a:bodyPr/>
          <a:lstStyle/>
          <a:p>
            <a:pPr/>
            <a:r>
              <a:t>Outline of the lecture</a:t>
            </a:r>
          </a:p>
        </p:txBody>
      </p:sp>
      <p:sp>
        <p:nvSpPr>
          <p:cNvPr id="130" name="Sensory data often has both spatial and temporal distribution, and it could be important to be able to process both together.…"/>
          <p:cNvSpPr txBox="1"/>
          <p:nvPr>
            <p:ph type="body" idx="1"/>
          </p:nvPr>
        </p:nvSpPr>
        <p:spPr>
          <a:xfrm>
            <a:off x="457200" y="1600200"/>
            <a:ext cx="8229600" cy="4796452"/>
          </a:xfrm>
          <a:prstGeom prst="rect">
            <a:avLst/>
          </a:prstGeom>
        </p:spPr>
        <p:txBody>
          <a:bodyPr/>
          <a:lstStyle/>
          <a:p>
            <a:pPr marL="0" indent="0">
              <a:buSzTx/>
              <a:buFontTx/>
              <a:buNone/>
            </a:pPr>
            <a:r>
              <a:t>Sensory data often has both spatial and temporal distribution, and it could be important to be able to process both together.</a:t>
            </a:r>
          </a:p>
          <a:p>
            <a:pPr marL="0" indent="0">
              <a:buSzTx/>
              <a:buFontTx/>
              <a:buNone/>
            </a:pPr>
            <a:r>
              <a:t>In this case study, we consider a dataset collected by the EPA over decades and over the whole US, for carbon monoxide (CO) pollution.</a:t>
            </a:r>
          </a:p>
          <a:p>
            <a:pPr marL="0" indent="0">
              <a:buSzTx/>
              <a:buFontTx/>
              <a:buNone/>
            </a:pPr>
            <a:r>
              <a:t>We will use Python libraries to access, analyze, and visualize the data, and draw some conclusions about its characteristics.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2" name="Lecture 13: Big Data from Sensors"/>
          <p:cNvSpPr txBox="1"/>
          <p:nvPr>
            <p:ph type="title"/>
          </p:nvPr>
        </p:nvSpPr>
        <p:spPr>
          <a:prstGeom prst="rect">
            <a:avLst/>
          </a:prstGeom>
        </p:spPr>
        <p:txBody>
          <a:bodyPr/>
          <a:lstStyle/>
          <a:p>
            <a:pPr/>
            <a:r>
              <a:t>Lecture 13: Big Data from Sensors</a:t>
            </a:r>
          </a:p>
        </p:txBody>
      </p:sp>
      <p:sp>
        <p:nvSpPr>
          <p:cNvPr id="133" name="Case study: Carbon Monoxide Daily Summary…"/>
          <p:cNvSpPr txBox="1"/>
          <p:nvPr>
            <p:ph type="body" idx="1"/>
          </p:nvPr>
        </p:nvSpPr>
        <p:spPr>
          <a:prstGeom prst="rect">
            <a:avLst/>
          </a:prstGeom>
        </p:spPr>
        <p:txBody>
          <a:bodyPr/>
          <a:lstStyle/>
          <a:p>
            <a:pPr/>
            <a:r>
              <a:t>Case study: Carbon Monoxide Daily Summary</a:t>
            </a:r>
          </a:p>
          <a:p>
            <a:pPr/>
            <a:r>
              <a:t>The US EPA CO data on Kaggle</a:t>
            </a:r>
          </a:p>
          <a:p>
            <a:pPr/>
            <a:r>
              <a:t>The “Feature engineering” kernel</a:t>
            </a:r>
          </a:p>
          <a:p>
            <a:pPr/>
            <a:r>
              <a:t>Exploring the data</a:t>
            </a:r>
          </a:p>
          <a:p>
            <a:pPr/>
            <a:r>
              <a:t>Spatial features</a:t>
            </a:r>
          </a:p>
          <a:p>
            <a:pPr/>
            <a:r>
              <a:t>Temporal features</a:t>
            </a:r>
          </a:p>
          <a:p>
            <a:pPr/>
            <a:r>
              <a:t>Self-study hints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5" name="CO survey by nationwide sensor array"/>
          <p:cNvSpPr txBox="1"/>
          <p:nvPr>
            <p:ph type="title"/>
          </p:nvPr>
        </p:nvSpPr>
        <p:spPr>
          <a:prstGeom prst="rect">
            <a:avLst/>
          </a:prstGeom>
        </p:spPr>
        <p:txBody>
          <a:bodyPr/>
          <a:lstStyle/>
          <a:p>
            <a:pPr/>
            <a:r>
              <a:t>CO survey by nationwide sensor array</a:t>
            </a:r>
          </a:p>
        </p:txBody>
      </p:sp>
      <p:pic>
        <p:nvPicPr>
          <p:cNvPr id="136" name="Picture Placeholder 2" descr="Picture Placeholder 2"/>
          <p:cNvPicPr>
            <a:picLocks noChangeAspect="1"/>
          </p:cNvPicPr>
          <p:nvPr>
            <p:ph type="pic" idx="13"/>
          </p:nvPr>
        </p:nvPicPr>
        <p:blipFill>
          <a:blip r:embed="rId2">
            <a:extLst/>
          </a:blip>
          <a:srcRect l="591" t="0" r="0" b="0"/>
          <a:stretch>
            <a:fillRect/>
          </a:stretch>
        </p:blipFill>
        <p:spPr>
          <a:xfrm>
            <a:off x="1465014" y="1162496"/>
            <a:ext cx="6177709" cy="3565079"/>
          </a:xfrm>
          <a:prstGeom prst="rect">
            <a:avLst/>
          </a:prstGeom>
        </p:spPr>
      </p:pic>
      <p:sp>
        <p:nvSpPr>
          <p:cNvPr id="137" name="Breathing air with a high concentration of CO reduces the amount of oxygen that can be transported in the blood stream to critical organs like the heart and brain."/>
          <p:cNvSpPr txBox="1"/>
          <p:nvPr>
            <p:ph type="body" sz="quarter" idx="1"/>
          </p:nvPr>
        </p:nvSpPr>
        <p:spPr>
          <a:prstGeom prst="rect">
            <a:avLst/>
          </a:prstGeom>
        </p:spPr>
        <p:txBody>
          <a:bodyPr/>
          <a:lstStyle/>
          <a:p>
            <a:pPr/>
            <a:r>
              <a:t>Breathing air with a high concentration of CO reduces the amount of oxygen that can be transported in the blood stream to critical organs like the heart and brain.</a:t>
            </a:r>
          </a:p>
        </p:txBody>
      </p:sp>
      <p:sp>
        <p:nvSpPr>
          <p:cNvPr id="138" name="https://www.epa.gov/co-pollution/basic-information-about-carbon-monoxide-co-outdoor-air-pollution#Reduce"/>
          <p:cNvSpPr txBox="1"/>
          <p:nvPr/>
        </p:nvSpPr>
        <p:spPr>
          <a:xfrm>
            <a:off x="785751" y="6278879"/>
            <a:ext cx="7572498" cy="2819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300"/>
            </a:lvl1pPr>
          </a:lstStyle>
          <a:p>
            <a:pPr/>
            <a:r>
              <a:t>https://www.epa.gov/co-pollution/basic-information-about-carbon-monoxide-co-outdoor-air-pollution#Reduce</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0" name="EPA CO data on Kaggle"/>
          <p:cNvSpPr txBox="1"/>
          <p:nvPr>
            <p:ph type="title"/>
          </p:nvPr>
        </p:nvSpPr>
        <p:spPr>
          <a:prstGeom prst="rect">
            <a:avLst/>
          </a:prstGeom>
        </p:spPr>
        <p:txBody>
          <a:bodyPr/>
          <a:lstStyle/>
          <a:p>
            <a:pPr/>
            <a:r>
              <a:t>EPA CO data on Kaggle</a:t>
            </a:r>
          </a:p>
        </p:txBody>
      </p:sp>
      <p:sp>
        <p:nvSpPr>
          <p:cNvPr id="141" name="8 million records of curated sensor data…"/>
          <p:cNvSpPr txBox="1"/>
          <p:nvPr>
            <p:ph type="body" idx="1"/>
          </p:nvPr>
        </p:nvSpPr>
        <p:spPr>
          <a:prstGeom prst="rect">
            <a:avLst/>
          </a:prstGeom>
        </p:spPr>
        <p:txBody>
          <a:bodyPr/>
          <a:lstStyle/>
          <a:p>
            <a:pPr/>
            <a:r>
              <a:t>8 million records of curated sensor data</a:t>
            </a:r>
          </a:p>
          <a:p>
            <a:pPr/>
            <a:r>
              <a:t>Span: 1994-02-01 to 2017-07-31</a:t>
            </a:r>
          </a:p>
          <a:p>
            <a:pPr/>
            <a:r>
              <a:t>Coverage: whole USA (incl. Hawaii)</a:t>
            </a:r>
          </a:p>
          <a:p>
            <a:pPr/>
            <a:r>
              <a:t>Contents: CO sensor value (ppm)</a:t>
            </a:r>
            <a:br/>
            <a:r>
              <a:t>daily aggregated value</a:t>
            </a:r>
            <a:br/>
            <a:r>
              <a:t>daily maximum, its time</a:t>
            </a:r>
          </a:p>
          <a:p>
            <a:pPr/>
            <a:r>
              <a:t>Some missing values, errors</a:t>
            </a:r>
          </a:p>
        </p:txBody>
      </p:sp>
      <p:sp>
        <p:nvSpPr>
          <p:cNvPr id="142"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4" name="Data fields"/>
          <p:cNvSpPr txBox="1"/>
          <p:nvPr>
            <p:ph type="title"/>
          </p:nvPr>
        </p:nvSpPr>
        <p:spPr>
          <a:prstGeom prst="rect">
            <a:avLst/>
          </a:prstGeom>
        </p:spPr>
        <p:txBody>
          <a:bodyPr/>
          <a:lstStyle/>
          <a:p>
            <a:pPr/>
            <a:r>
              <a:t>Data fields</a:t>
            </a:r>
          </a:p>
        </p:txBody>
      </p:sp>
      <p:sp>
        <p:nvSpPr>
          <p:cNvPr id="145" name="County Code: The FIPS code of the county in which the monitor resides.…"/>
          <p:cNvSpPr txBox="1"/>
          <p:nvPr>
            <p:ph type="body" idx="1"/>
          </p:nvPr>
        </p:nvSpPr>
        <p:spPr>
          <a:xfrm>
            <a:off x="833784" y="1847056"/>
            <a:ext cx="7476432" cy="4799807"/>
          </a:xfrm>
          <a:prstGeom prst="rect">
            <a:avLst/>
          </a:prstGeom>
        </p:spPr>
        <p:txBody>
          <a:bodyPr/>
          <a:lstStyle/>
          <a:p>
            <a:pPr marL="347578" indent="-347578">
              <a:buFontTx/>
              <a:buAutoNum type="arabicPeriod" startAt="1"/>
              <a:defRPr sz="1600"/>
            </a:pPr>
            <a:r>
              <a:t>County Code: The FIPS code of the county in which the monitor resides.</a:t>
            </a:r>
          </a:p>
          <a:p>
            <a:pPr marL="347578" indent="-347578">
              <a:buFontTx/>
              <a:buAutoNum type="arabicPeriod" startAt="1"/>
              <a:defRPr sz="1600"/>
            </a:pPr>
            <a:r>
              <a:t>Site Num: A unique number within the county identifying the site.</a:t>
            </a:r>
          </a:p>
          <a:p>
            <a:pPr marL="347578" indent="-347578">
              <a:buFontTx/>
              <a:buAutoNum type="arabicPeriod" startAt="1"/>
              <a:defRPr sz="1600"/>
            </a:pPr>
            <a:r>
              <a:t>Parameter Code: The AQS code corresponding to the parameter measured by the monitor.</a:t>
            </a:r>
          </a:p>
          <a:p>
            <a:pPr marL="347578" indent="-347578">
              <a:buFontTx/>
              <a:buAutoNum type="arabicPeriod" startAt="1"/>
              <a:defRPr sz="1600"/>
            </a:pPr>
            <a:r>
              <a:t>POC: This is the “Parameter Occurrence Code” used to distinguish different instruments that measure the same parameter at the same site.</a:t>
            </a:r>
          </a:p>
          <a:p>
            <a:pPr marL="347578" indent="-347578">
              <a:buFontTx/>
              <a:buAutoNum type="arabicPeriod" startAt="1"/>
              <a:defRPr b="1" sz="1600">
                <a:solidFill>
                  <a:schemeClr val="accent2"/>
                </a:solidFill>
              </a:defRPr>
            </a:pPr>
            <a:r>
              <a:t>Latitude: The monitoring site’s angular distance north of the equator measured in decimal degrees.</a:t>
            </a:r>
          </a:p>
          <a:p>
            <a:pPr marL="347578" indent="-347578">
              <a:buFontTx/>
              <a:buAutoNum type="arabicPeriod" startAt="1"/>
              <a:defRPr b="1" sz="1600">
                <a:solidFill>
                  <a:schemeClr val="accent2"/>
                </a:solidFill>
              </a:defRPr>
            </a:pPr>
            <a:r>
              <a:t>Longitude: The monitoring site’s angular distance east of the prime meridian measured in decimal degrees.</a:t>
            </a:r>
          </a:p>
          <a:p>
            <a:pPr marL="347578" indent="-347578">
              <a:buFontTx/>
              <a:buAutoNum type="arabicPeriod" startAt="1"/>
              <a:defRPr sz="1600"/>
            </a:pPr>
            <a:r>
              <a:t>Datum: The Datum associated with the Latitude and Longitude measures.</a:t>
            </a:r>
          </a:p>
          <a:p>
            <a:pPr marL="347578" indent="-347578">
              <a:buFontTx/>
              <a:buAutoNum type="arabicPeriod" startAt="1"/>
              <a:defRPr sz="1600"/>
            </a:pPr>
            <a:r>
              <a:t>Parameter Name: The name or description assigned in AQS to the parameter measured by the monitor. Parameters may be pollutants or non-pollutants.</a:t>
            </a:r>
          </a:p>
        </p:txBody>
      </p:sp>
      <p:sp>
        <p:nvSpPr>
          <p:cNvPr id="146"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8" name="Data fields"/>
          <p:cNvSpPr txBox="1"/>
          <p:nvPr>
            <p:ph type="title"/>
          </p:nvPr>
        </p:nvSpPr>
        <p:spPr>
          <a:prstGeom prst="rect">
            <a:avLst/>
          </a:prstGeom>
        </p:spPr>
        <p:txBody>
          <a:bodyPr/>
          <a:lstStyle/>
          <a:p>
            <a:pPr/>
            <a:r>
              <a:t>Data fields</a:t>
            </a:r>
          </a:p>
        </p:txBody>
      </p:sp>
      <p:sp>
        <p:nvSpPr>
          <p:cNvPr id="149" name="Sample Duration: The length of time that air passes through the monitoring device before it is analyzed (measured). So, it represents an averaging period in the atmosphere (for example, a 24-hour sample duration draws ambient air over a collection filter for 24 straight hours). For continuous monitors, it can represent an averaging time of many samples (for example, a 1-hour value may be the average of four one-minute samples collected during each quarter of the hour).…"/>
          <p:cNvSpPr txBox="1"/>
          <p:nvPr>
            <p:ph type="body" idx="1"/>
          </p:nvPr>
        </p:nvSpPr>
        <p:spPr>
          <a:xfrm>
            <a:off x="833784" y="1774577"/>
            <a:ext cx="7476432" cy="4410225"/>
          </a:xfrm>
          <a:prstGeom prst="rect">
            <a:avLst/>
          </a:prstGeom>
        </p:spPr>
        <p:txBody>
          <a:bodyPr/>
          <a:lstStyle/>
          <a:p>
            <a:pPr marL="347578" indent="-347578">
              <a:buFontTx/>
              <a:buAutoNum type="arabicPeriod" startAt="9"/>
              <a:defRPr sz="1600"/>
            </a:pPr>
            <a:r>
              <a:t>Sample Duration: The length of time that air passes through the monitoring device before it is analyzed (measured). So, it represents an averaging period in the atmosphere (for example, a 24-hour sample duration draws ambient air over a collection filter for 24 straight hours). For continuous monitors, it can represent an averaging time of many samples (for example, a 1-hour value may be the average of four one-minute samples collected during each quarter of the hour).</a:t>
            </a:r>
          </a:p>
          <a:p>
            <a:pPr marL="347578" indent="-347578">
              <a:buFontTx/>
              <a:buAutoNum type="arabicPeriod" startAt="9"/>
              <a:defRPr sz="1600"/>
            </a:pPr>
            <a:r>
              <a:t>Pollutant Standard: A description of the ambient air quality standard rules used to aggregate statistics. (See description at beginning of document.)</a:t>
            </a:r>
          </a:p>
          <a:p>
            <a:pPr marL="347578" indent="-347578">
              <a:buFontTx/>
              <a:buAutoNum type="arabicPeriod" startAt="9"/>
              <a:defRPr b="1" sz="1600">
                <a:solidFill>
                  <a:schemeClr val="accent2"/>
                </a:solidFill>
              </a:defRPr>
            </a:pPr>
            <a:r>
              <a:t>Date Local: The calendar date for the summary. All daily summaries are for the local standard day (midnight to midnight) at the monitor.</a:t>
            </a:r>
          </a:p>
          <a:p>
            <a:pPr marL="347578" indent="-347578">
              <a:buFontTx/>
              <a:buAutoNum type="arabicPeriod" startAt="9"/>
              <a:defRPr sz="1600"/>
            </a:pPr>
            <a:r>
              <a:t>Units of Measure: The unit of measure for the parameter. QAD always returns data in the standard units for the parameter. Submitters are allowed to report data in any unit and EPA converts to a standard unit so that we may use the data in calculations.City Name: The name of the city where the monitoring site is located. This represents the legal incorporated boundaries of cities and not urban areas.</a:t>
            </a:r>
          </a:p>
        </p:txBody>
      </p:sp>
      <p:sp>
        <p:nvSpPr>
          <p:cNvPr id="150"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2" name="Data fields"/>
          <p:cNvSpPr txBox="1"/>
          <p:nvPr>
            <p:ph type="title"/>
          </p:nvPr>
        </p:nvSpPr>
        <p:spPr>
          <a:prstGeom prst="rect">
            <a:avLst/>
          </a:prstGeom>
        </p:spPr>
        <p:txBody>
          <a:bodyPr/>
          <a:lstStyle/>
          <a:p>
            <a:pPr/>
            <a:r>
              <a:t>Data fields</a:t>
            </a:r>
          </a:p>
        </p:txBody>
      </p:sp>
      <p:sp>
        <p:nvSpPr>
          <p:cNvPr id="153" name="Observation Count: The number of observations (samples) taken during the day.…"/>
          <p:cNvSpPr txBox="1"/>
          <p:nvPr>
            <p:ph type="body" idx="1"/>
          </p:nvPr>
        </p:nvSpPr>
        <p:spPr>
          <a:xfrm>
            <a:off x="833784" y="1640235"/>
            <a:ext cx="7476432" cy="4676428"/>
          </a:xfrm>
          <a:prstGeom prst="rect">
            <a:avLst/>
          </a:prstGeom>
        </p:spPr>
        <p:txBody>
          <a:bodyPr/>
          <a:lstStyle/>
          <a:p>
            <a:pPr marL="347578" indent="-347578">
              <a:buFontTx/>
              <a:buAutoNum type="arabicPeriod" startAt="13"/>
              <a:defRPr sz="1600"/>
            </a:pPr>
            <a:r>
              <a:t>Observation Count: The number of observations (samples) taken during the day.</a:t>
            </a:r>
          </a:p>
          <a:p>
            <a:pPr marL="347578" indent="-347578">
              <a:buFontTx/>
              <a:buAutoNum type="arabicPeriod" startAt="13"/>
              <a:defRPr sz="1600"/>
            </a:pPr>
            <a:r>
              <a:t>Observation Percent: The percent representing the number of observations taken with respect to the number scheduled to be taken during the day. This is only calculated for monitors where measurements are required (e.g., only certain parameters).</a:t>
            </a:r>
          </a:p>
          <a:p>
            <a:pPr marL="347578" indent="-347578">
              <a:buFontTx/>
              <a:buAutoNum type="arabicPeriod" startAt="13"/>
              <a:defRPr b="1" sz="1600">
                <a:solidFill>
                  <a:schemeClr val="accent2"/>
                </a:solidFill>
              </a:defRPr>
            </a:pPr>
            <a:r>
              <a:t>Arithmetic Mean: The average (arithmetic mean) value for the day.</a:t>
            </a:r>
          </a:p>
          <a:p>
            <a:pPr marL="347578" indent="-347578">
              <a:buFontTx/>
              <a:buAutoNum type="arabicPeriod" startAt="13"/>
              <a:defRPr sz="1600"/>
            </a:pPr>
            <a:r>
              <a:t>1st Max Value: The highest value for the day.</a:t>
            </a:r>
          </a:p>
          <a:p>
            <a:pPr marL="347578" indent="-347578">
              <a:buFontTx/>
              <a:buAutoNum type="arabicPeriod" startAt="13"/>
              <a:defRPr sz="1600"/>
            </a:pPr>
            <a:r>
              <a:t>1st Max Hour: The hour (on a 24-hour clock) when the highest value for the day (the previous field) was taken.</a:t>
            </a:r>
          </a:p>
          <a:p>
            <a:pPr marL="347578" indent="-347578">
              <a:buFontTx/>
              <a:buAutoNum type="arabicPeriod" startAt="13"/>
              <a:defRPr sz="1600"/>
            </a:pPr>
            <a:r>
              <a:t>AQI: The Air Quality Index for the day for the pollutant, if applicable.</a:t>
            </a:r>
          </a:p>
          <a:p>
            <a:pPr marL="347578" indent="-347578">
              <a:buFontTx/>
              <a:buAutoNum type="arabicPeriod" startAt="13"/>
              <a:defRPr sz="1600"/>
            </a:pPr>
            <a:r>
              <a:t>Method Code: An internal system code indicating the method (processes, equipment, and protocols) used in gathering and measuring the sample. The method name is in the next column.ted. This represents the legal incorporated boundaries of cities and not urban areas.</a:t>
            </a:r>
          </a:p>
        </p:txBody>
      </p:sp>
      <p:sp>
        <p:nvSpPr>
          <p:cNvPr id="154"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